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5E4"/>
    <a:srgbClr val="23BE8A"/>
    <a:srgbClr val="24512B"/>
    <a:srgbClr val="657131"/>
    <a:srgbClr val="E3E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881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784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70236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4925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52270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4719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1274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3146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3354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9460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1366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20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2589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775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041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7375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FF74D-1BAE-4B08-88E0-9303D855CBCA}" type="datetimeFigureOut">
              <a:rPr lang="en-IN" smtClean="0"/>
              <a:t>7.9.24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3C9BA26-D352-42E5-9980-0D24F3CDAB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83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2.wdp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2.wdp"/><Relationship Id="rId7" Type="http://schemas.openxmlformats.org/officeDocument/2006/relationships/image" Target="../media/image5.png"/><Relationship Id="rId12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2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C00F26-832F-432E-BB0D-EC37ED07E80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647" y="556674"/>
            <a:ext cx="7893353" cy="5262235"/>
          </a:xfrm>
          <a:prstGeom prst="rect">
            <a:avLst/>
          </a:prstGeom>
          <a:effectLst>
            <a:glow rad="1905000">
              <a:srgbClr val="E3EBCB">
                <a:alpha val="57000"/>
              </a:srgbClr>
            </a:glow>
            <a:reflection stA="94000" endPos="65000" dist="50800" dir="5400000" sy="-100000" algn="bl" rotWithShape="0"/>
            <a:softEdge rad="8763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FA7D6D-E58C-4663-BADA-196941D999B6}"/>
              </a:ext>
            </a:extLst>
          </p:cNvPr>
          <p:cNvSpPr txBox="1"/>
          <p:nvPr/>
        </p:nvSpPr>
        <p:spPr>
          <a:xfrm>
            <a:off x="1769202" y="4120738"/>
            <a:ext cx="50588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rgbClr val="24512B"/>
                </a:solidFill>
              </a:rPr>
              <a:t>Project SAMs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E168F0-E6C4-4D97-987D-2A7DFDFD6D7A}"/>
              </a:ext>
            </a:extLst>
          </p:cNvPr>
          <p:cNvSpPr txBox="1"/>
          <p:nvPr/>
        </p:nvSpPr>
        <p:spPr>
          <a:xfrm>
            <a:off x="1769202" y="5139101"/>
            <a:ext cx="78933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rgbClr val="24512B"/>
                </a:solidFill>
              </a:rPr>
              <a:t>Smart Agricultural Monitoring System</a:t>
            </a:r>
          </a:p>
          <a:p>
            <a:pPr algn="ctr"/>
            <a:r>
              <a:rPr lang="en-IN" sz="3200" dirty="0">
                <a:solidFill>
                  <a:srgbClr val="24512B"/>
                </a:solidFill>
              </a:rPr>
              <a:t>(Connectivity)</a:t>
            </a:r>
          </a:p>
        </p:txBody>
      </p:sp>
    </p:spTree>
    <p:extLst>
      <p:ext uri="{BB962C8B-B14F-4D97-AF65-F5344CB8AC3E}">
        <p14:creationId xmlns:p14="http://schemas.microsoft.com/office/powerpoint/2010/main" val="2330671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E24A0-35A9-4786-860B-00242A41C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Hardware in current in prototype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28C61-4B04-4523-8EC6-2FDFDE982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IN" sz="2400" dirty="0"/>
          </a:p>
          <a:p>
            <a:r>
              <a:rPr lang="en-IN" sz="2400" dirty="0"/>
              <a:t>NodeMCU ESP8266-E Microcontroller</a:t>
            </a:r>
          </a:p>
          <a:p>
            <a:r>
              <a:rPr lang="en-IN" sz="2400" dirty="0"/>
              <a:t>DHT11 – Humidity &amp; Temperature Sensor</a:t>
            </a:r>
          </a:p>
          <a:p>
            <a:r>
              <a:rPr lang="en-IN" sz="2400" dirty="0"/>
              <a:t>Soil Moisture Sensor</a:t>
            </a:r>
          </a:p>
          <a:p>
            <a:endParaRPr lang="en-IN" sz="2400" dirty="0"/>
          </a:p>
          <a:p>
            <a:pPr marL="0" indent="0">
              <a:buNone/>
            </a:pPr>
            <a:r>
              <a:rPr lang="en-IN" sz="2400" dirty="0"/>
              <a:t>Extra Requirements</a:t>
            </a:r>
          </a:p>
          <a:p>
            <a:r>
              <a:rPr lang="en-IN" sz="2400" dirty="0"/>
              <a:t>Internet Connectivity</a:t>
            </a:r>
          </a:p>
          <a:p>
            <a:r>
              <a:rPr lang="en-IN" sz="2400" dirty="0"/>
              <a:t>Blynk Could Integration</a:t>
            </a:r>
          </a:p>
          <a:p>
            <a:r>
              <a:rPr lang="en-IN" sz="2400" dirty="0"/>
              <a:t>Power Source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D3DDF-2B07-4ADC-B818-D061E49ED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773" y="1221165"/>
            <a:ext cx="3035237" cy="2276428"/>
          </a:xfrm>
          <a:prstGeom prst="rect">
            <a:avLst/>
          </a:prstGeom>
          <a:effectLst>
            <a:glow rad="635000">
              <a:schemeClr val="accent5">
                <a:lumMod val="60000"/>
                <a:lumOff val="40000"/>
                <a:alpha val="25000"/>
              </a:schemeClr>
            </a:glow>
            <a:reflection endPos="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B525C0-9D95-4E55-AC57-5D39577ABC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13" b="93580" l="8444" r="94889">
                        <a14:foregroundMark x1="44889" y1="10311" x2="50222" y2="6809"/>
                        <a14:foregroundMark x1="9778" y1="21401" x2="9556" y2="25097"/>
                        <a14:foregroundMark x1="67333" y1="88911" x2="70444" y2="93580"/>
                        <a14:foregroundMark x1="88444" y1="85992" x2="90889" y2="87743"/>
                        <a14:foregroundMark x1="90667" y1="69261" x2="95333" y2="71595"/>
                        <a14:foregroundMark x1="49556" y1="3307" x2="49556" y2="3307"/>
                        <a14:foregroundMark x1="8667" y1="40272" x2="8667" y2="40272"/>
                        <a14:foregroundMark x1="8444" y1="24903" x2="8444" y2="249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259136" y="2732986"/>
            <a:ext cx="1128874" cy="1289425"/>
          </a:xfrm>
          <a:prstGeom prst="rect">
            <a:avLst/>
          </a:prstGeom>
          <a:effectLst>
            <a:glow rad="635000">
              <a:schemeClr val="accent5">
                <a:lumMod val="60000"/>
                <a:lumOff val="40000"/>
                <a:alpha val="25000"/>
              </a:schemeClr>
            </a:glo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DC0BD1-8644-47B2-A3F7-A0184AF495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80190" y="3204342"/>
            <a:ext cx="1798122" cy="1798122"/>
          </a:xfrm>
          <a:prstGeom prst="rect">
            <a:avLst/>
          </a:prstGeom>
          <a:effectLst>
            <a:glow rad="635000">
              <a:schemeClr val="accent5">
                <a:lumMod val="60000"/>
                <a:lumOff val="40000"/>
                <a:alpha val="25000"/>
              </a:schemeClr>
            </a:glo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1C0F793F-81C5-447B-BA68-885860C8A64E}"/>
              </a:ext>
            </a:extLst>
          </p:cNvPr>
          <p:cNvGrpSpPr/>
          <p:nvPr/>
        </p:nvGrpSpPr>
        <p:grpSpPr>
          <a:xfrm>
            <a:off x="7394868" y="4449454"/>
            <a:ext cx="1365747" cy="1461768"/>
            <a:chOff x="6575494" y="3685621"/>
            <a:chExt cx="1322536" cy="1322536"/>
          </a:xfrm>
          <a:effectLst>
            <a:glow rad="635000">
              <a:schemeClr val="accent5">
                <a:lumMod val="40000"/>
                <a:lumOff val="60000"/>
                <a:alpha val="25000"/>
              </a:schemeClr>
            </a:glow>
          </a:effectLst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9A5653D-EEB1-4C68-B0DF-6036B9000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9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5494" y="3685621"/>
              <a:ext cx="1322536" cy="132253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1AA922-6A22-459A-B727-C5F371523BE2}"/>
                </a:ext>
              </a:extLst>
            </p:cNvPr>
            <p:cNvSpPr txBox="1"/>
            <p:nvPr/>
          </p:nvSpPr>
          <p:spPr>
            <a:xfrm>
              <a:off x="6860746" y="4244830"/>
              <a:ext cx="795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23BE8A"/>
                  </a:solidFill>
                </a:rPr>
                <a:t>Blynk</a:t>
              </a:r>
              <a:endParaRPr lang="en-IN" dirty="0">
                <a:solidFill>
                  <a:srgbClr val="23BE8A"/>
                </a:solidFill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72609759-E2B5-4C0F-B838-7A3FC4C121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015" y="3889505"/>
            <a:ext cx="869875" cy="869875"/>
          </a:xfrm>
          <a:prstGeom prst="rect">
            <a:avLst/>
          </a:prstGeom>
          <a:effectLst>
            <a:glow rad="635000">
              <a:schemeClr val="accent5">
                <a:lumMod val="40000"/>
                <a:lumOff val="60000"/>
                <a:alpha val="25000"/>
              </a:schemeClr>
            </a:glo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78DC22B-0EDE-446E-B6E8-FF8921E6C19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706" y="5235311"/>
            <a:ext cx="869876" cy="869876"/>
          </a:xfrm>
          <a:prstGeom prst="rect">
            <a:avLst/>
          </a:prstGeom>
          <a:effectLst>
            <a:glow rad="749300">
              <a:schemeClr val="accent5">
                <a:lumMod val="40000"/>
                <a:lumOff val="60000"/>
                <a:alpha val="25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47260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5AA3C84-4DE9-486F-B474-0ED316D66ACD}"/>
              </a:ext>
            </a:extLst>
          </p:cNvPr>
          <p:cNvSpPr/>
          <p:nvPr/>
        </p:nvSpPr>
        <p:spPr>
          <a:xfrm>
            <a:off x="2529444" y="5501236"/>
            <a:ext cx="1662545" cy="724395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State</a:t>
            </a:r>
            <a:endParaRPr lang="en-IN" sz="20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7759BD6-A05B-4653-97FA-700BCEE843F7}"/>
              </a:ext>
            </a:extLst>
          </p:cNvPr>
          <p:cNvCxnSpPr>
            <a:cxnSpLocks/>
          </p:cNvCxnSpPr>
          <p:nvPr/>
        </p:nvCxnSpPr>
        <p:spPr>
          <a:xfrm flipH="1" flipV="1">
            <a:off x="2759858" y="4584667"/>
            <a:ext cx="540000" cy="7200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143A50E-B425-47B7-923C-AD10E0B12EC8}"/>
              </a:ext>
            </a:extLst>
          </p:cNvPr>
          <p:cNvSpPr/>
          <p:nvPr/>
        </p:nvSpPr>
        <p:spPr>
          <a:xfrm>
            <a:off x="1555668" y="3672494"/>
            <a:ext cx="1662545" cy="724395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Transducer</a:t>
            </a:r>
            <a:endParaRPr lang="en-IN" sz="20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27E4B69-D339-4CE9-87D0-675AB1FFF5FE}"/>
              </a:ext>
            </a:extLst>
          </p:cNvPr>
          <p:cNvSpPr/>
          <p:nvPr/>
        </p:nvSpPr>
        <p:spPr>
          <a:xfrm>
            <a:off x="2529444" y="1827682"/>
            <a:ext cx="2256303" cy="724395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Microcontroller</a:t>
            </a:r>
            <a:endParaRPr lang="en-IN" sz="20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C5B05E9-6527-4A17-9760-324A63F01B17}"/>
              </a:ext>
            </a:extLst>
          </p:cNvPr>
          <p:cNvCxnSpPr>
            <a:cxnSpLocks/>
          </p:cNvCxnSpPr>
          <p:nvPr/>
        </p:nvCxnSpPr>
        <p:spPr>
          <a:xfrm flipV="1">
            <a:off x="2759858" y="2742009"/>
            <a:ext cx="540000" cy="72000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D77851A-BE7C-450E-A0CE-F8DCE0125EAE}"/>
              </a:ext>
            </a:extLst>
          </p:cNvPr>
          <p:cNvSpPr/>
          <p:nvPr/>
        </p:nvSpPr>
        <p:spPr>
          <a:xfrm>
            <a:off x="4338460" y="3672492"/>
            <a:ext cx="1662546" cy="724395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Cloud</a:t>
            </a:r>
            <a:endParaRPr lang="en-IN" sz="200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9D7322B-743A-42BB-B2E2-9E7FBD8833FF}"/>
              </a:ext>
            </a:extLst>
          </p:cNvPr>
          <p:cNvSpPr/>
          <p:nvPr/>
        </p:nvSpPr>
        <p:spPr>
          <a:xfrm>
            <a:off x="8730042" y="1827681"/>
            <a:ext cx="1662545" cy="724395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App</a:t>
            </a:r>
            <a:endParaRPr lang="en-IN" sz="2000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1E6A312-0F91-41EF-9ACA-E217525DFC96}"/>
              </a:ext>
            </a:extLst>
          </p:cNvPr>
          <p:cNvCxnSpPr>
            <a:cxnSpLocks/>
          </p:cNvCxnSpPr>
          <p:nvPr/>
        </p:nvCxnSpPr>
        <p:spPr>
          <a:xfrm>
            <a:off x="4338460" y="2752285"/>
            <a:ext cx="540000" cy="72000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C00F511-1DA1-4A22-BEA1-CB48C87D6C26}"/>
              </a:ext>
            </a:extLst>
          </p:cNvPr>
          <p:cNvCxnSpPr>
            <a:cxnSpLocks/>
          </p:cNvCxnSpPr>
          <p:nvPr/>
        </p:nvCxnSpPr>
        <p:spPr>
          <a:xfrm>
            <a:off x="6378732" y="4034688"/>
            <a:ext cx="720000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05F8A5AA-AB74-4366-9A04-BB72E1BA4488}"/>
              </a:ext>
            </a:extLst>
          </p:cNvPr>
          <p:cNvSpPr/>
          <p:nvPr/>
        </p:nvSpPr>
        <p:spPr>
          <a:xfrm>
            <a:off x="7476458" y="3672490"/>
            <a:ext cx="1662545" cy="724395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API</a:t>
            </a:r>
            <a:endParaRPr lang="en-IN" sz="2000" dirty="0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20F18257-4468-4A47-B53B-6CC29866E6EE}"/>
              </a:ext>
            </a:extLst>
          </p:cNvPr>
          <p:cNvSpPr/>
          <p:nvPr/>
        </p:nvSpPr>
        <p:spPr>
          <a:xfrm>
            <a:off x="8730042" y="5501236"/>
            <a:ext cx="1662545" cy="724395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Website</a:t>
            </a:r>
            <a:endParaRPr lang="en-IN" sz="2000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A76F5BF-F280-4574-A0FF-BA3235DBFD63}"/>
              </a:ext>
            </a:extLst>
          </p:cNvPr>
          <p:cNvCxnSpPr>
            <a:cxnSpLocks/>
          </p:cNvCxnSpPr>
          <p:nvPr/>
        </p:nvCxnSpPr>
        <p:spPr>
          <a:xfrm flipV="1">
            <a:off x="8670256" y="2761759"/>
            <a:ext cx="540000" cy="72000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itle 1">
            <a:extLst>
              <a:ext uri="{FF2B5EF4-FFF2-40B4-BE49-F238E27FC236}">
                <a16:creationId xmlns:a16="http://schemas.microsoft.com/office/drawing/2014/main" id="{4BE57746-8E97-4B56-89E7-55BC762EE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2888" y="635346"/>
            <a:ext cx="8911687" cy="1280890"/>
          </a:xfrm>
        </p:spPr>
        <p:txBody>
          <a:bodyPr/>
          <a:lstStyle/>
          <a:p>
            <a:r>
              <a:rPr lang="en-IN" dirty="0"/>
              <a:t>System Overview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1F4954E-3D28-43CE-A104-2EEB9D05D401}"/>
              </a:ext>
            </a:extLst>
          </p:cNvPr>
          <p:cNvCxnSpPr>
            <a:cxnSpLocks/>
          </p:cNvCxnSpPr>
          <p:nvPr/>
        </p:nvCxnSpPr>
        <p:spPr>
          <a:xfrm>
            <a:off x="8622144" y="4584667"/>
            <a:ext cx="540000" cy="72000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886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90B7B030-0BD3-41D2-B8BD-BA497CDEF5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13" b="93580" l="8444" r="94889">
                        <a14:foregroundMark x1="44889" y1="10311" x2="50222" y2="6809"/>
                        <a14:foregroundMark x1="9778" y1="21401" x2="9556" y2="25097"/>
                        <a14:foregroundMark x1="67333" y1="88911" x2="70444" y2="93580"/>
                        <a14:foregroundMark x1="88444" y1="85992" x2="90889" y2="87743"/>
                        <a14:foregroundMark x1="90667" y1="69261" x2="95333" y2="71595"/>
                        <a14:foregroundMark x1="49556" y1="3307" x2="49556" y2="3307"/>
                        <a14:foregroundMark x1="8667" y1="40272" x2="8667" y2="40272"/>
                        <a14:foregroundMark x1="8444" y1="24903" x2="8444" y2="249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372374" y="1631237"/>
            <a:ext cx="1046528" cy="1195368"/>
          </a:xfrm>
          <a:prstGeom prst="rect">
            <a:avLst/>
          </a:prstGeom>
          <a:effectLst>
            <a:glow rad="635000">
              <a:schemeClr val="accent5">
                <a:lumMod val="60000"/>
                <a:lumOff val="40000"/>
                <a:alpha val="25000"/>
              </a:schemeClr>
            </a:glow>
          </a:effec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5AA3C84-4DE9-486F-B474-0ED316D66ACD}"/>
              </a:ext>
            </a:extLst>
          </p:cNvPr>
          <p:cNvSpPr/>
          <p:nvPr/>
        </p:nvSpPr>
        <p:spPr>
          <a:xfrm>
            <a:off x="1242329" y="3672490"/>
            <a:ext cx="1500872" cy="533665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State</a:t>
            </a:r>
            <a:endParaRPr lang="en-IN" sz="20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C5B05E9-6527-4A17-9760-324A63F01B17}"/>
              </a:ext>
            </a:extLst>
          </p:cNvPr>
          <p:cNvCxnSpPr>
            <a:cxnSpLocks/>
          </p:cNvCxnSpPr>
          <p:nvPr/>
        </p:nvCxnSpPr>
        <p:spPr>
          <a:xfrm flipV="1">
            <a:off x="2810168" y="2844666"/>
            <a:ext cx="540000" cy="72000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9D7322B-743A-42BB-B2E2-9E7FBD8833FF}"/>
              </a:ext>
            </a:extLst>
          </p:cNvPr>
          <p:cNvSpPr/>
          <p:nvPr/>
        </p:nvSpPr>
        <p:spPr>
          <a:xfrm>
            <a:off x="6347775" y="1449190"/>
            <a:ext cx="1662545" cy="724395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Blynk IoT App</a:t>
            </a:r>
            <a:endParaRPr lang="en-IN" sz="20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C00F511-1DA1-4A22-BEA1-CB48C87D6C26}"/>
              </a:ext>
            </a:extLst>
          </p:cNvPr>
          <p:cNvCxnSpPr>
            <a:cxnSpLocks/>
          </p:cNvCxnSpPr>
          <p:nvPr/>
        </p:nvCxnSpPr>
        <p:spPr>
          <a:xfrm flipV="1">
            <a:off x="7179048" y="2449496"/>
            <a:ext cx="0" cy="23287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05F8A5AA-AB74-4366-9A04-BB72E1BA4488}"/>
              </a:ext>
            </a:extLst>
          </p:cNvPr>
          <p:cNvSpPr/>
          <p:nvPr/>
        </p:nvSpPr>
        <p:spPr>
          <a:xfrm>
            <a:off x="8010320" y="3613879"/>
            <a:ext cx="1207594" cy="526166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API</a:t>
            </a:r>
            <a:endParaRPr lang="en-IN" sz="2000" dirty="0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20F18257-4468-4A47-B53B-6CC29866E6EE}"/>
              </a:ext>
            </a:extLst>
          </p:cNvPr>
          <p:cNvSpPr/>
          <p:nvPr/>
        </p:nvSpPr>
        <p:spPr>
          <a:xfrm>
            <a:off x="9551977" y="3512488"/>
            <a:ext cx="1662545" cy="724395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Website</a:t>
            </a:r>
            <a:endParaRPr lang="en-IN" sz="2000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A76F5BF-F280-4574-A0FF-BA3235DBFD63}"/>
              </a:ext>
            </a:extLst>
          </p:cNvPr>
          <p:cNvCxnSpPr>
            <a:cxnSpLocks/>
          </p:cNvCxnSpPr>
          <p:nvPr/>
        </p:nvCxnSpPr>
        <p:spPr>
          <a:xfrm flipV="1">
            <a:off x="9071599" y="2428948"/>
            <a:ext cx="787508" cy="95788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itle 1">
            <a:extLst>
              <a:ext uri="{FF2B5EF4-FFF2-40B4-BE49-F238E27FC236}">
                <a16:creationId xmlns:a16="http://schemas.microsoft.com/office/drawing/2014/main" id="{4BE57746-8E97-4B56-89E7-55BC762EE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2888" y="635346"/>
            <a:ext cx="8911687" cy="1280890"/>
          </a:xfrm>
        </p:spPr>
        <p:txBody>
          <a:bodyPr/>
          <a:lstStyle/>
          <a:p>
            <a:r>
              <a:rPr lang="en-IN" dirty="0"/>
              <a:t>Deployment Overview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16BD89F-6F51-4037-AAF1-4F74C7D770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50053" y="4763939"/>
            <a:ext cx="1385553" cy="1385553"/>
          </a:xfrm>
          <a:prstGeom prst="rect">
            <a:avLst/>
          </a:prstGeom>
          <a:effectLst>
            <a:glow rad="635000">
              <a:schemeClr val="accent5">
                <a:lumMod val="60000"/>
                <a:lumOff val="40000"/>
                <a:alpha val="25000"/>
              </a:schemeClr>
            </a:glow>
          </a:effectLst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F7560B7-3A85-446A-B058-334F228811E9}"/>
              </a:ext>
            </a:extLst>
          </p:cNvPr>
          <p:cNvCxnSpPr>
            <a:cxnSpLocks/>
          </p:cNvCxnSpPr>
          <p:nvPr/>
        </p:nvCxnSpPr>
        <p:spPr>
          <a:xfrm>
            <a:off x="2807199" y="4240897"/>
            <a:ext cx="540000" cy="72000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18CBB8D6-AF26-4529-975E-71C01416C7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183" y="3021966"/>
            <a:ext cx="2341730" cy="1756298"/>
          </a:xfrm>
          <a:prstGeom prst="rect">
            <a:avLst/>
          </a:prstGeom>
          <a:effectLst>
            <a:glow rad="635000">
              <a:schemeClr val="accent5">
                <a:lumMod val="60000"/>
                <a:lumOff val="40000"/>
                <a:alpha val="25000"/>
              </a:schemeClr>
            </a:glow>
            <a:reflection endPos="0" dir="5400000" sy="-100000" algn="bl" rotWithShape="0"/>
          </a:effec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9CE38C3-630D-4196-B42A-DBD7F5CBB859}"/>
              </a:ext>
            </a:extLst>
          </p:cNvPr>
          <p:cNvCxnSpPr>
            <a:cxnSpLocks/>
          </p:cNvCxnSpPr>
          <p:nvPr/>
        </p:nvCxnSpPr>
        <p:spPr>
          <a:xfrm>
            <a:off x="4203645" y="2832112"/>
            <a:ext cx="540000" cy="72000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7D8BBCC-BCA8-419E-AA9A-47D8D1A796DA}"/>
              </a:ext>
            </a:extLst>
          </p:cNvPr>
          <p:cNvCxnSpPr>
            <a:cxnSpLocks/>
          </p:cNvCxnSpPr>
          <p:nvPr/>
        </p:nvCxnSpPr>
        <p:spPr>
          <a:xfrm>
            <a:off x="4600183" y="2484665"/>
            <a:ext cx="540000" cy="72000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134F92E-9195-4E50-B166-3180D6B52DD7}"/>
              </a:ext>
            </a:extLst>
          </p:cNvPr>
          <p:cNvCxnSpPr>
            <a:cxnSpLocks/>
          </p:cNvCxnSpPr>
          <p:nvPr/>
        </p:nvCxnSpPr>
        <p:spPr>
          <a:xfrm flipV="1">
            <a:off x="4279049" y="4297842"/>
            <a:ext cx="540000" cy="72000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AD055C8B-AAED-4DF6-87BC-78706BB3E7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508" y="3202172"/>
            <a:ext cx="362495" cy="362495"/>
          </a:xfrm>
          <a:prstGeom prst="rect">
            <a:avLst/>
          </a:prstGeom>
          <a:effectLst>
            <a:glow rad="635000">
              <a:schemeClr val="accent5">
                <a:lumMod val="40000"/>
                <a:lumOff val="60000"/>
                <a:alpha val="25000"/>
              </a:schemeClr>
            </a:glow>
          </a:effectLst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D5B17D9-352E-4C13-AB6F-04EA9437FA83}"/>
              </a:ext>
            </a:extLst>
          </p:cNvPr>
          <p:cNvCxnSpPr>
            <a:cxnSpLocks/>
          </p:cNvCxnSpPr>
          <p:nvPr/>
        </p:nvCxnSpPr>
        <p:spPr>
          <a:xfrm>
            <a:off x="6096000" y="4313224"/>
            <a:ext cx="611040" cy="74075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0623EE0-F2F8-4148-A1A6-843E1BCBABED}"/>
              </a:ext>
            </a:extLst>
          </p:cNvPr>
          <p:cNvGrpSpPr/>
          <p:nvPr/>
        </p:nvGrpSpPr>
        <p:grpSpPr>
          <a:xfrm>
            <a:off x="6495784" y="4907516"/>
            <a:ext cx="1294538" cy="1385553"/>
            <a:chOff x="6575494" y="3685621"/>
            <a:chExt cx="1322536" cy="1322536"/>
          </a:xfrm>
          <a:effectLst>
            <a:glow rad="635000">
              <a:schemeClr val="accent5">
                <a:lumMod val="40000"/>
                <a:lumOff val="60000"/>
                <a:alpha val="25000"/>
              </a:schemeClr>
            </a:glow>
          </a:effectLst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8AC51A07-B6A6-49F2-A7FC-93120C941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9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5494" y="3685621"/>
              <a:ext cx="1322536" cy="1322536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9918B75-D9D8-4866-AB88-9C99A2DF804E}"/>
                </a:ext>
              </a:extLst>
            </p:cNvPr>
            <p:cNvSpPr txBox="1"/>
            <p:nvPr/>
          </p:nvSpPr>
          <p:spPr>
            <a:xfrm>
              <a:off x="6860746" y="4244830"/>
              <a:ext cx="795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23BE8A"/>
                  </a:solidFill>
                </a:rPr>
                <a:t>Blynk</a:t>
              </a:r>
              <a:endParaRPr lang="en-IN" dirty="0">
                <a:solidFill>
                  <a:srgbClr val="23BE8A"/>
                </a:solidFill>
              </a:endParaRPr>
            </a:p>
          </p:txBody>
        </p: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241D0E0-B79E-4AE0-AD2C-8CBFCACC60ED}"/>
              </a:ext>
            </a:extLst>
          </p:cNvPr>
          <p:cNvCxnSpPr>
            <a:cxnSpLocks/>
          </p:cNvCxnSpPr>
          <p:nvPr/>
        </p:nvCxnSpPr>
        <p:spPr>
          <a:xfrm flipV="1">
            <a:off x="7654470" y="4313223"/>
            <a:ext cx="611040" cy="74075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29257706-DF27-4DA1-BEE3-0E712A8E6D7F}"/>
              </a:ext>
            </a:extLst>
          </p:cNvPr>
          <p:cNvSpPr/>
          <p:nvPr/>
        </p:nvSpPr>
        <p:spPr>
          <a:xfrm>
            <a:off x="9675340" y="1523597"/>
            <a:ext cx="1503343" cy="724395"/>
          </a:xfrm>
          <a:prstGeom prst="round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/>
              <a:t>GitHub Pages</a:t>
            </a:r>
            <a:endParaRPr lang="en-IN" sz="2000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B31DDA5-CABE-4F19-96C9-0857F016FBE4}"/>
              </a:ext>
            </a:extLst>
          </p:cNvPr>
          <p:cNvCxnSpPr>
            <a:cxnSpLocks/>
          </p:cNvCxnSpPr>
          <p:nvPr/>
        </p:nvCxnSpPr>
        <p:spPr>
          <a:xfrm>
            <a:off x="10427011" y="2460130"/>
            <a:ext cx="0" cy="78235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2FCE947-4F6D-4505-B471-A866AF9CFF9A}"/>
              </a:ext>
            </a:extLst>
          </p:cNvPr>
          <p:cNvSpPr txBox="1"/>
          <p:nvPr/>
        </p:nvSpPr>
        <p:spPr>
          <a:xfrm>
            <a:off x="4720059" y="2556401"/>
            <a:ext cx="11483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Temperature</a:t>
            </a:r>
            <a:endParaRPr lang="en-IN" sz="11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31CE5B9-BC38-4F9E-B37E-73DE836EDBB6}"/>
              </a:ext>
            </a:extLst>
          </p:cNvPr>
          <p:cNvSpPr txBox="1"/>
          <p:nvPr/>
        </p:nvSpPr>
        <p:spPr>
          <a:xfrm>
            <a:off x="3583215" y="3161897"/>
            <a:ext cx="11483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Humidity</a:t>
            </a:r>
            <a:endParaRPr lang="en-IN" sz="11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EC161E7-4185-46BD-BEA4-E6249367EED2}"/>
              </a:ext>
            </a:extLst>
          </p:cNvPr>
          <p:cNvSpPr txBox="1"/>
          <p:nvPr/>
        </p:nvSpPr>
        <p:spPr>
          <a:xfrm>
            <a:off x="4395051" y="4751385"/>
            <a:ext cx="11483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Soil Moisture</a:t>
            </a:r>
            <a:endParaRPr lang="en-IN" sz="11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D70E032-12C4-4B16-9C81-75165BA80FC5}"/>
              </a:ext>
            </a:extLst>
          </p:cNvPr>
          <p:cNvSpPr txBox="1"/>
          <p:nvPr/>
        </p:nvSpPr>
        <p:spPr>
          <a:xfrm>
            <a:off x="6604882" y="6110045"/>
            <a:ext cx="11483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Blynk Cloud</a:t>
            </a:r>
            <a:endParaRPr lang="en-IN" sz="11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0C52FC2-81DD-4098-BEE2-11624BD7B53B}"/>
              </a:ext>
            </a:extLst>
          </p:cNvPr>
          <p:cNvSpPr txBox="1"/>
          <p:nvPr/>
        </p:nvSpPr>
        <p:spPr>
          <a:xfrm>
            <a:off x="8430061" y="2686151"/>
            <a:ext cx="11483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HTTPS GET</a:t>
            </a:r>
            <a:endParaRPr lang="en-IN" sz="11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F5C709B-9065-4223-BBD0-EE9AFC46C823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657" y="4637516"/>
            <a:ext cx="540000" cy="5400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FF4D03B-BCA3-46BA-B260-5F2294A394FD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544" y="3242488"/>
            <a:ext cx="540000" cy="5400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99C0FC0-70B9-42EC-9782-86A6A4774A88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847" y="4607858"/>
            <a:ext cx="540000" cy="54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5FD6CC1-726F-4536-8E55-1F352709526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455" y="4140045"/>
            <a:ext cx="774312" cy="67614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8EF7A06-9C70-4FA9-8DF6-10D2AD52C12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043" y="3119607"/>
            <a:ext cx="455242" cy="45524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76B22ED6-FEE6-424D-B142-0877AB2660E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002" y="3021966"/>
            <a:ext cx="706078" cy="70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217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72DAE-BCCC-4767-B669-9F54B4565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 Short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1B655-A7F4-42AB-9DC5-3072B89D5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878336"/>
            <a:ext cx="8915400" cy="4355554"/>
          </a:xfrm>
        </p:spPr>
        <p:txBody>
          <a:bodyPr>
            <a:normAutofit/>
          </a:bodyPr>
          <a:lstStyle/>
          <a:p>
            <a:r>
              <a:rPr lang="en-GB" dirty="0"/>
              <a:t>Data is collected by the sensors (DHT11 and Soil Moisture).</a:t>
            </a:r>
          </a:p>
          <a:p>
            <a:r>
              <a:rPr lang="en-GB" dirty="0"/>
              <a:t>The data is passed to the microcontroller.</a:t>
            </a:r>
          </a:p>
          <a:p>
            <a:r>
              <a:rPr lang="en-GB" dirty="0"/>
              <a:t>The microcontroller has network connectivity and runs the Blynk IoT Client.</a:t>
            </a:r>
          </a:p>
          <a:p>
            <a:r>
              <a:rPr lang="en-GB" dirty="0"/>
              <a:t>The microcontroller hence pushes the data to Blynk Cloud.</a:t>
            </a:r>
          </a:p>
          <a:p>
            <a:r>
              <a:rPr lang="en-GB" dirty="0"/>
              <a:t>Blynk cloud logs the data and provides API for connectivity.</a:t>
            </a:r>
          </a:p>
          <a:p>
            <a:r>
              <a:rPr lang="en-GB" dirty="0"/>
              <a:t>The data can be accessed via the Blynk IoT app.</a:t>
            </a:r>
          </a:p>
          <a:p>
            <a:r>
              <a:rPr lang="en-GB" dirty="0"/>
              <a:t>The can also be accessed via API calls.</a:t>
            </a:r>
          </a:p>
          <a:p>
            <a:r>
              <a:rPr lang="en-GB" dirty="0"/>
              <a:t>Our web dashboard is hosted on GitHub Pages.</a:t>
            </a:r>
          </a:p>
          <a:p>
            <a:r>
              <a:rPr lang="en-GB" dirty="0"/>
              <a:t>Our web dashboard makes API calls to Blynk cloud to pull the data.</a:t>
            </a:r>
          </a:p>
          <a:p>
            <a:r>
              <a:rPr lang="en-GB" dirty="0"/>
              <a:t>The system is near-</a:t>
            </a:r>
            <a:r>
              <a:rPr lang="en-GB" dirty="0" err="1"/>
              <a:t>realtime</a:t>
            </a:r>
            <a:r>
              <a:rPr lang="en-GB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1826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80</TotalTime>
  <Words>167</Words>
  <Application>Microsoft Office PowerPoint</Application>
  <PresentationFormat>Widescreen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Wisp</vt:lpstr>
      <vt:lpstr>PowerPoint Presentation</vt:lpstr>
      <vt:lpstr>Hardware in current in prototype</vt:lpstr>
      <vt:lpstr>System Overview</vt:lpstr>
      <vt:lpstr>Deployment Overview</vt:lpstr>
      <vt:lpstr>In Short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KIIT0001</dc:creator>
  <cp:lastModifiedBy>KIIT0001</cp:lastModifiedBy>
  <cp:revision>12</cp:revision>
  <dcterms:created xsi:type="dcterms:W3CDTF">2024-09-06T17:12:18Z</dcterms:created>
  <dcterms:modified xsi:type="dcterms:W3CDTF">2024-09-06T18:35:05Z</dcterms:modified>
</cp:coreProperties>
</file>

<file path=docProps/thumbnail.jpeg>
</file>